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73989d0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4173989d0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potter@uic.edu" TargetMode="External"/><Relationship Id="rId5" Type="http://schemas.openxmlformats.org/officeDocument/2006/relationships/hyperlink" Target="mailto:bhill11@uic.edu" TargetMode="External"/><Relationship Id="rId4" Type="http://schemas.openxmlformats.org/officeDocument/2006/relationships/hyperlink" Target="mailto:joshualt@ui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1050" y="162325"/>
            <a:ext cx="13583048" cy="75466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2" y="2700"/>
            <a:ext cx="12192000" cy="6852600"/>
          </a:xfrm>
          <a:prstGeom prst="rect">
            <a:avLst/>
          </a:prstGeom>
          <a:gradFill>
            <a:gsLst>
              <a:gs pos="0">
                <a:srgbClr val="3E000C"/>
              </a:gs>
              <a:gs pos="1000">
                <a:srgbClr val="3E000C"/>
              </a:gs>
              <a:gs pos="30000">
                <a:srgbClr val="6B1F57">
                  <a:alpha val="91764"/>
                </a:srgbClr>
              </a:gs>
              <a:gs pos="72000">
                <a:srgbClr val="FF9933">
                  <a:alpha val="74901"/>
                </a:srgbClr>
              </a:gs>
              <a:gs pos="100000">
                <a:srgbClr val="FF9933">
                  <a:alpha val="7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2700000">
            <a:off x="4197980" y="1671090"/>
            <a:ext cx="3796040" cy="3796040"/>
          </a:xfrm>
          <a:prstGeom prst="roundRect">
            <a:avLst>
              <a:gd name="adj" fmla="val 5154"/>
            </a:avLst>
          </a:prstGeom>
          <a:solidFill>
            <a:schemeClr val="lt1">
              <a:alpha val="21960"/>
            </a:schemeClr>
          </a:solidFill>
          <a:ln>
            <a:noFill/>
          </a:ln>
          <a:effectLst>
            <a:outerShdw blurRad="355600" dist="38100" dir="2700000" sx="102000" sy="102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3057846" y="1533834"/>
            <a:ext cx="6076309" cy="4070551"/>
            <a:chOff x="3200414" y="1533834"/>
            <a:chExt cx="6076309" cy="4070551"/>
          </a:xfrm>
        </p:grpSpPr>
        <p:sp>
          <p:nvSpPr>
            <p:cNvPr id="88" name="Google Shape;88;p13"/>
            <p:cNvSpPr/>
            <p:nvPr/>
          </p:nvSpPr>
          <p:spPr>
            <a:xfrm rot="2700000">
              <a:off x="5802290" y="2129952"/>
              <a:ext cx="2878314" cy="2878314"/>
            </a:xfrm>
            <a:prstGeom prst="roundRect">
              <a:avLst>
                <a:gd name="adj" fmla="val 5154"/>
              </a:avLst>
            </a:prstGeom>
            <a:solidFill>
              <a:srgbClr val="FF0000">
                <a:alpha val="69803"/>
              </a:srgbClr>
            </a:solidFill>
            <a:ln>
              <a:noFill/>
            </a:ln>
            <a:effectLst>
              <a:outerShdw blurRad="381000" dist="38100" dir="2700000" sx="102000" sy="102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2700000">
              <a:off x="3796532" y="2129952"/>
              <a:ext cx="2878314" cy="2878314"/>
            </a:xfrm>
            <a:prstGeom prst="roundRect">
              <a:avLst>
                <a:gd name="adj" fmla="val 5154"/>
              </a:avLst>
            </a:prstGeom>
            <a:solidFill>
              <a:srgbClr val="C00000">
                <a:alpha val="69803"/>
              </a:srgbClr>
            </a:solidFill>
            <a:ln>
              <a:noFill/>
            </a:ln>
            <a:effectLst>
              <a:outerShdw blurRad="381000" dist="38100" dir="2700000" sx="102000" sy="102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 rot="2700000">
            <a:off x="4448269" y="1921379"/>
            <a:ext cx="3295462" cy="3295462"/>
          </a:xfrm>
          <a:prstGeom prst="roundRect">
            <a:avLst>
              <a:gd name="adj" fmla="val 5154"/>
            </a:avLst>
          </a:prstGeom>
          <a:gradFill>
            <a:gsLst>
              <a:gs pos="0">
                <a:srgbClr val="3C78D8"/>
              </a:gs>
              <a:gs pos="0">
                <a:srgbClr val="CC0099"/>
              </a:gs>
              <a:gs pos="100000">
                <a:srgbClr val="CC0000"/>
              </a:gs>
            </a:gsLst>
            <a:lin ang="2700006" scaled="0"/>
          </a:gradFill>
          <a:ln>
            <a:noFill/>
          </a:ln>
          <a:effectLst>
            <a:outerShdw blurRad="381000" dist="38100" dir="2700000" sx="102000" sy="102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 rot="2700000">
            <a:off x="3775061" y="1293346"/>
            <a:ext cx="4641873" cy="4590537"/>
          </a:xfrm>
          <a:prstGeom prst="frame">
            <a:avLst>
              <a:gd name="adj1" fmla="val 5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-5400000">
            <a:off x="2732270" y="3250157"/>
            <a:ext cx="1289055" cy="637904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381000" dist="38100" sx="102000" sy="102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5400000" flipH="1">
            <a:off x="8170675" y="3250157"/>
            <a:ext cx="1289055" cy="637904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381000" dist="38100" sx="102000" sy="102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025721" y="2991225"/>
            <a:ext cx="41405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ADVISING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314117" y="906208"/>
            <a:ext cx="3711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025721" y="3471361"/>
            <a:ext cx="41405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Science</a:t>
            </a:r>
            <a:endParaRPr sz="2400"/>
          </a:p>
        </p:txBody>
      </p:sp>
      <p:pic>
        <p:nvPicPr>
          <p:cNvPr id="97" name="Google Shape;97;p13" descr="Lightbul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40617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0" y="0"/>
            <a:ext cx="12192000" cy="6852593"/>
          </a:xfrm>
          <a:prstGeom prst="frame">
            <a:avLst>
              <a:gd name="adj1" fmla="val 1781"/>
            </a:avLst>
          </a:prstGeom>
          <a:gradFill>
            <a:gsLst>
              <a:gs pos="0">
                <a:srgbClr val="F2F2F2"/>
              </a:gs>
              <a:gs pos="8400">
                <a:srgbClr val="A5A5A5"/>
              </a:gs>
              <a:gs pos="29376">
                <a:srgbClr val="F2F2F2"/>
              </a:gs>
              <a:gs pos="67230">
                <a:srgbClr val="F2F2F2"/>
              </a:gs>
              <a:gs pos="91611">
                <a:srgbClr val="A5A5A5"/>
              </a:gs>
              <a:gs pos="100000">
                <a:srgbClr val="F2F2F2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088290" y="53650"/>
            <a:ext cx="8103717" cy="6852593"/>
          </a:xfrm>
          <a:custGeom>
            <a:avLst/>
            <a:gdLst/>
            <a:ahLst/>
            <a:cxnLst/>
            <a:rect l="l" t="t" r="r" b="b"/>
            <a:pathLst>
              <a:path w="8103717" h="6852593" extrusionOk="0">
                <a:moveTo>
                  <a:pt x="0" y="0"/>
                </a:moveTo>
                <a:lnTo>
                  <a:pt x="8103717" y="0"/>
                </a:lnTo>
                <a:lnTo>
                  <a:pt x="8103717" y="6852593"/>
                </a:lnTo>
                <a:lnTo>
                  <a:pt x="3671836" y="6852593"/>
                </a:lnTo>
                <a:close/>
              </a:path>
            </a:pathLst>
          </a:custGeom>
          <a:gradFill>
            <a:gsLst>
              <a:gs pos="0">
                <a:srgbClr val="FFFFFF">
                  <a:alpha val="47843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0" y="4970206"/>
            <a:ext cx="12192000" cy="1887794"/>
            <a:chOff x="0" y="4970206"/>
            <a:chExt cx="12192000" cy="1887794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4970206"/>
              <a:ext cx="12192000" cy="1887794"/>
            </a:xfrm>
            <a:custGeom>
              <a:avLst/>
              <a:gdLst/>
              <a:ahLst/>
              <a:cxnLst/>
              <a:rect l="l" t="t" r="r" b="b"/>
              <a:pathLst>
                <a:path w="12192000" h="1887794" extrusionOk="0">
                  <a:moveTo>
                    <a:pt x="8397860" y="0"/>
                  </a:moveTo>
                  <a:lnTo>
                    <a:pt x="12192000" y="0"/>
                  </a:lnTo>
                  <a:lnTo>
                    <a:pt x="12192000" y="1887794"/>
                  </a:lnTo>
                  <a:lnTo>
                    <a:pt x="6102574" y="1887794"/>
                  </a:lnTo>
                  <a:close/>
                  <a:moveTo>
                    <a:pt x="0" y="0"/>
                  </a:moveTo>
                  <a:lnTo>
                    <a:pt x="3794140" y="0"/>
                  </a:lnTo>
                  <a:lnTo>
                    <a:pt x="6089426" y="1887794"/>
                  </a:lnTo>
                  <a:lnTo>
                    <a:pt x="0" y="1887794"/>
                  </a:lnTo>
                  <a:close/>
                </a:path>
              </a:pathLst>
            </a:custGeom>
            <a:gradFill>
              <a:gsLst>
                <a:gs pos="0">
                  <a:srgbClr val="262626">
                    <a:alpha val="75686"/>
                  </a:srgbClr>
                </a:gs>
                <a:gs pos="100000">
                  <a:srgbClr val="0C0C0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13"/>
            <p:cNvGrpSpPr/>
            <p:nvPr/>
          </p:nvGrpSpPr>
          <p:grpSpPr>
            <a:xfrm>
              <a:off x="674584" y="5235066"/>
              <a:ext cx="4643974" cy="1007329"/>
              <a:chOff x="674584" y="5235066"/>
              <a:chExt cx="4643974" cy="1007329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674584" y="5235066"/>
                <a:ext cx="3657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1435058" y="5734495"/>
                <a:ext cx="38835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/>
              </a:p>
            </p:txBody>
          </p:sp>
        </p:grpSp>
        <p:sp>
          <p:nvSpPr>
            <p:cNvPr id="105" name="Google Shape;105;p13"/>
            <p:cNvSpPr txBox="1"/>
            <p:nvPr/>
          </p:nvSpPr>
          <p:spPr>
            <a:xfrm>
              <a:off x="6655961" y="5660184"/>
              <a:ext cx="3883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1050" y="162325"/>
            <a:ext cx="13583048" cy="754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-12" y="2700"/>
            <a:ext cx="12192000" cy="6852600"/>
          </a:xfrm>
          <a:prstGeom prst="rect">
            <a:avLst/>
          </a:prstGeom>
          <a:gradFill>
            <a:gsLst>
              <a:gs pos="0">
                <a:srgbClr val="3E000C"/>
              </a:gs>
              <a:gs pos="1000">
                <a:srgbClr val="3E000C"/>
              </a:gs>
              <a:gs pos="30000">
                <a:srgbClr val="6B1F57">
                  <a:alpha val="91764"/>
                </a:srgbClr>
              </a:gs>
              <a:gs pos="72000">
                <a:srgbClr val="FF9933">
                  <a:alpha val="74901"/>
                </a:srgbClr>
              </a:gs>
              <a:gs pos="100000">
                <a:srgbClr val="FF9933">
                  <a:alpha val="7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0" y="0"/>
            <a:ext cx="12192000" cy="6852600"/>
          </a:xfrm>
          <a:prstGeom prst="frame">
            <a:avLst>
              <a:gd name="adj1" fmla="val 1781"/>
            </a:avLst>
          </a:prstGeom>
          <a:gradFill>
            <a:gsLst>
              <a:gs pos="0">
                <a:srgbClr val="F2F2F2"/>
              </a:gs>
              <a:gs pos="8400">
                <a:srgbClr val="A5A5A5"/>
              </a:gs>
              <a:gs pos="29380">
                <a:srgbClr val="F2F2F2"/>
              </a:gs>
              <a:gs pos="67229">
                <a:srgbClr val="F2F2F2"/>
              </a:gs>
              <a:gs pos="91610">
                <a:srgbClr val="A5A5A5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202090" y="-53575"/>
            <a:ext cx="8103717" cy="6852593"/>
          </a:xfrm>
          <a:custGeom>
            <a:avLst/>
            <a:gdLst/>
            <a:ahLst/>
            <a:cxnLst/>
            <a:rect l="l" t="t" r="r" b="b"/>
            <a:pathLst>
              <a:path w="8103717" h="6852593" extrusionOk="0">
                <a:moveTo>
                  <a:pt x="0" y="0"/>
                </a:moveTo>
                <a:lnTo>
                  <a:pt x="8103717" y="0"/>
                </a:lnTo>
                <a:lnTo>
                  <a:pt x="8103717" y="6852593"/>
                </a:lnTo>
                <a:lnTo>
                  <a:pt x="3671836" y="6852593"/>
                </a:lnTo>
                <a:close/>
              </a:path>
            </a:pathLst>
          </a:custGeom>
          <a:gradFill>
            <a:gsLst>
              <a:gs pos="0">
                <a:srgbClr val="FFFFFF">
                  <a:alpha val="47843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-491125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FFFF"/>
                </a:solidFill>
              </a:rPr>
              <a:t>Joshua Taylor</a:t>
            </a:r>
            <a:br>
              <a:rPr lang="en-IN">
                <a:solidFill>
                  <a:srgbClr val="FFFFFF"/>
                </a:solidFill>
              </a:rPr>
            </a:br>
            <a:r>
              <a:rPr lang="en-IN" u="sng">
                <a:solidFill>
                  <a:schemeClr val="hlink"/>
                </a:solidFill>
                <a:hlinkClick r:id="rId4"/>
              </a:rPr>
              <a:t>joshualt@uic.edu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FFFF"/>
                </a:solidFill>
              </a:rPr>
              <a:t/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Last Name A-Huk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SEO Office 913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/>
            </a:r>
            <a:br>
              <a:rPr lang="en-I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7574125" y="16908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900">
                <a:solidFill>
                  <a:srgbClr val="FFFFFF"/>
                </a:solidFill>
              </a:rPr>
              <a:t>Bryant Hill</a:t>
            </a:r>
            <a:endParaRPr sz="2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900" u="sng">
                <a:solidFill>
                  <a:schemeClr val="hlink"/>
                </a:solidFill>
                <a:hlinkClick r:id="rId5"/>
              </a:rPr>
              <a:t>bhill11@uic.edu</a:t>
            </a:r>
            <a:r>
              <a:rPr lang="en-IN" sz="2900">
                <a:solidFill>
                  <a:srgbClr val="FFFFFF"/>
                </a:solidFill>
              </a:rPr>
              <a:t/>
            </a:r>
            <a:br>
              <a:rPr lang="en-IN" sz="2900">
                <a:solidFill>
                  <a:srgbClr val="FFFFFF"/>
                </a:solidFill>
              </a:rPr>
            </a:br>
            <a:r>
              <a:rPr lang="en-IN" sz="800">
                <a:solidFill>
                  <a:srgbClr val="FFFFFF"/>
                </a:solidFill>
              </a:rPr>
              <a:t/>
            </a:r>
            <a:br>
              <a:rPr lang="en-IN" sz="800">
                <a:solidFill>
                  <a:srgbClr val="FFFFFF"/>
                </a:solidFill>
              </a:rPr>
            </a:br>
            <a:r>
              <a:rPr lang="en-IN" sz="2900">
                <a:solidFill>
                  <a:srgbClr val="FFFFFF"/>
                </a:solidFill>
              </a:rPr>
              <a:t/>
            </a:r>
            <a:br>
              <a:rPr lang="en-IN" sz="2900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Last Name: K,Patel-Z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SEO Office 923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861475" y="266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>
                <a:solidFill>
                  <a:srgbClr val="FFFFFF"/>
                </a:solidFill>
              </a:rPr>
              <a:t>Bit.ly/CS_Advising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378000" y="4237025"/>
            <a:ext cx="11436000" cy="19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/>
              <a:t>Open Advising Hours: </a:t>
            </a:r>
            <a:br>
              <a:rPr lang="en-IN" sz="3000"/>
            </a:br>
            <a:r>
              <a:rPr lang="en-IN" sz="3000"/>
              <a:t>CS Student Lounge (SEL 2268)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/>
              <a:t>Monday through Friday: 10-12 &amp; 2-4</a:t>
            </a:r>
            <a:r>
              <a:rPr lang="en-IN" sz="2400"/>
              <a:t> </a:t>
            </a:r>
            <a:endParaRPr sz="2400"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3661775" y="16908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FFFF"/>
                </a:solidFill>
              </a:rPr>
              <a:t>Kailin Potter</a:t>
            </a:r>
            <a:br>
              <a:rPr lang="en-IN">
                <a:solidFill>
                  <a:srgbClr val="FFFFFF"/>
                </a:solidFill>
              </a:rPr>
            </a:br>
            <a:r>
              <a:rPr lang="en-IN" u="sng">
                <a:solidFill>
                  <a:schemeClr val="hlink"/>
                </a:solidFill>
                <a:hlinkClick r:id="rId6"/>
              </a:rPr>
              <a:t>Kpotter@uic.edu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FFFF"/>
                </a:solidFill>
              </a:rPr>
              <a:t>Last Name Hul-J,Patel</a:t>
            </a:r>
            <a:br>
              <a:rPr lang="en-IN">
                <a:solidFill>
                  <a:srgbClr val="FFFFFF"/>
                </a:solidFill>
              </a:rPr>
            </a:br>
            <a:r>
              <a:rPr lang="en-IN">
                <a:solidFill>
                  <a:srgbClr val="FFFFFF"/>
                </a:solidFill>
              </a:rPr>
              <a:t>SEO Office 919</a:t>
            </a:r>
            <a:br>
              <a:rPr lang="en-I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Arial</vt:lpstr>
      <vt:lpstr>Office Theme</vt:lpstr>
      <vt:lpstr>PowerPoint Presentation</vt:lpstr>
      <vt:lpstr>Bit.ly/CS_Advising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Bryant</dc:creator>
  <cp:lastModifiedBy>Hill, Bryant</cp:lastModifiedBy>
  <cp:revision>1</cp:revision>
  <dcterms:modified xsi:type="dcterms:W3CDTF">2019-08-29T18:30:10Z</dcterms:modified>
</cp:coreProperties>
</file>